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307" r:id="rId3"/>
    <p:sldId id="374" r:id="rId4"/>
    <p:sldId id="382" r:id="rId5"/>
    <p:sldId id="375" r:id="rId6"/>
    <p:sldId id="376" r:id="rId7"/>
    <p:sldId id="380" r:id="rId8"/>
    <p:sldId id="381" r:id="rId9"/>
    <p:sldId id="377" r:id="rId10"/>
    <p:sldId id="383" r:id="rId11"/>
    <p:sldId id="378" r:id="rId12"/>
    <p:sldId id="379" r:id="rId13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riana Diaz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FF99"/>
    <a:srgbClr val="FF99FF"/>
    <a:srgbClr val="CC99FF"/>
    <a:srgbClr val="006666"/>
    <a:srgbClr val="FF66FF"/>
    <a:srgbClr val="FFCCFF"/>
    <a:srgbClr val="00FFFF"/>
    <a:srgbClr val="141C35"/>
    <a:srgbClr val="141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560B2-BABF-DEE6-E74D-52DB3BC4F32E}" v="371" dt="2021-02-01T15:46:45.801"/>
    <p1510:client id="{3196456D-B421-DEB4-7421-D5E40333654D}" v="7" dt="2021-01-31T22:54:06.036"/>
    <p1510:client id="{379776E7-5F03-9746-A7D4-7709D699F209}" v="175" dt="2021-02-01T08:46:22.713"/>
    <p1510:client id="{78DA2B7C-9772-7774-C0CF-DBB1035ED62E}" v="3" dt="2021-01-30T23:51:19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63"/>
    <p:restoredTop sz="95331" autoAdjust="0"/>
  </p:normalViewPr>
  <p:slideViewPr>
    <p:cSldViewPr snapToGrid="0" snapToObjects="1">
      <p:cViewPr varScale="1">
        <p:scale>
          <a:sx n="67" d="100"/>
          <a:sy n="67" d="100"/>
        </p:scale>
        <p:origin x="75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car Giovanni Fonseca Neira" userId="S::fonseca.oscar@javeriana.edu.co::a4c637aa-9b5b-41a0-a94c-eee62eef30c7" providerId="AD" clId="Web-{78DA2B7C-9772-7774-C0CF-DBB1035ED62E}"/>
    <pc:docChg chg="modSld">
      <pc:chgData name="Oscar Giovanni Fonseca Neira" userId="S::fonseca.oscar@javeriana.edu.co::a4c637aa-9b5b-41a0-a94c-eee62eef30c7" providerId="AD" clId="Web-{78DA2B7C-9772-7774-C0CF-DBB1035ED62E}" dt="2021-01-30T23:51:19.292" v="1" actId="20577"/>
      <pc:docMkLst>
        <pc:docMk/>
      </pc:docMkLst>
      <pc:sldChg chg="modSp">
        <pc:chgData name="Oscar Giovanni Fonseca Neira" userId="S::fonseca.oscar@javeriana.edu.co::a4c637aa-9b5b-41a0-a94c-eee62eef30c7" providerId="AD" clId="Web-{78DA2B7C-9772-7774-C0CF-DBB1035ED62E}" dt="2021-01-30T23:51:19.292" v="1" actId="20577"/>
        <pc:sldMkLst>
          <pc:docMk/>
          <pc:sldMk cId="186887430" sldId="379"/>
        </pc:sldMkLst>
        <pc:spChg chg="mod">
          <ac:chgData name="Oscar Giovanni Fonseca Neira" userId="S::fonseca.oscar@javeriana.edu.co::a4c637aa-9b5b-41a0-a94c-eee62eef30c7" providerId="AD" clId="Web-{78DA2B7C-9772-7774-C0CF-DBB1035ED62E}" dt="2021-01-30T23:51:19.292" v="1" actId="20577"/>
          <ac:spMkLst>
            <pc:docMk/>
            <pc:sldMk cId="186887430" sldId="379"/>
            <ac:spMk id="7" creationId="{8CE9F276-7B27-4BE6-B45A-3FA0BDD39673}"/>
          </ac:spMkLst>
        </pc:spChg>
      </pc:sldChg>
    </pc:docChg>
  </pc:docChgLst>
  <pc:docChgLst>
    <pc:chgData name="Ivan Rene Ramirez Castro" userId="S::ivan_ramirez@javeriana.edu.co::94edf796-c7e6-4335-b841-ff315b4fe805" providerId="AD" clId="Web-{379776E7-5F03-9746-A7D4-7709D699F209}"/>
    <pc:docChg chg="modSld">
      <pc:chgData name="Ivan Rene Ramirez Castro" userId="S::ivan_ramirez@javeriana.edu.co::94edf796-c7e6-4335-b841-ff315b4fe805" providerId="AD" clId="Web-{379776E7-5F03-9746-A7D4-7709D699F209}" dt="2021-02-01T08:46:22.713" v="176" actId="20577"/>
      <pc:docMkLst>
        <pc:docMk/>
      </pc:docMkLst>
      <pc:sldChg chg="modSp">
        <pc:chgData name="Ivan Rene Ramirez Castro" userId="S::ivan_ramirez@javeriana.edu.co::94edf796-c7e6-4335-b841-ff315b4fe805" providerId="AD" clId="Web-{379776E7-5F03-9746-A7D4-7709D699F209}" dt="2021-02-01T08:46:22.713" v="176" actId="20577"/>
        <pc:sldMkLst>
          <pc:docMk/>
          <pc:sldMk cId="186887430" sldId="379"/>
        </pc:sldMkLst>
        <pc:spChg chg="mod">
          <ac:chgData name="Ivan Rene Ramirez Castro" userId="S::ivan_ramirez@javeriana.edu.co::94edf796-c7e6-4335-b841-ff315b4fe805" providerId="AD" clId="Web-{379776E7-5F03-9746-A7D4-7709D699F209}" dt="2021-02-01T08:46:22.713" v="176" actId="20577"/>
          <ac:spMkLst>
            <pc:docMk/>
            <pc:sldMk cId="186887430" sldId="379"/>
            <ac:spMk id="7" creationId="{8CE9F276-7B27-4BE6-B45A-3FA0BDD39673}"/>
          </ac:spMkLst>
        </pc:spChg>
      </pc:sldChg>
    </pc:docChg>
  </pc:docChgLst>
  <pc:docChgLst>
    <pc:chgData name="Oscar Giovanni Fonseca Neira" userId="S::fonseca.oscar@javeriana.edu.co::a4c637aa-9b5b-41a0-a94c-eee62eef30c7" providerId="AD" clId="Web-{01C560B2-BABF-DEE6-E74D-52DB3BC4F32E}"/>
    <pc:docChg chg="modSld">
      <pc:chgData name="Oscar Giovanni Fonseca Neira" userId="S::fonseca.oscar@javeriana.edu.co::a4c637aa-9b5b-41a0-a94c-eee62eef30c7" providerId="AD" clId="Web-{01C560B2-BABF-DEE6-E74D-52DB3BC4F32E}" dt="2021-02-01T15:46:45.801" v="369" actId="20577"/>
      <pc:docMkLst>
        <pc:docMk/>
      </pc:docMkLst>
      <pc:sldChg chg="modSp">
        <pc:chgData name="Oscar Giovanni Fonseca Neira" userId="S::fonseca.oscar@javeriana.edu.co::a4c637aa-9b5b-41a0-a94c-eee62eef30c7" providerId="AD" clId="Web-{01C560B2-BABF-DEE6-E74D-52DB3BC4F32E}" dt="2021-02-01T15:45:29.098" v="360" actId="20577"/>
        <pc:sldMkLst>
          <pc:docMk/>
          <pc:sldMk cId="2165190287" sldId="377"/>
        </pc:sldMkLst>
        <pc:spChg chg="mod">
          <ac:chgData name="Oscar Giovanni Fonseca Neira" userId="S::fonseca.oscar@javeriana.edu.co::a4c637aa-9b5b-41a0-a94c-eee62eef30c7" providerId="AD" clId="Web-{01C560B2-BABF-DEE6-E74D-52DB3BC4F32E}" dt="2021-02-01T15:45:29.098" v="360" actId="20577"/>
          <ac:spMkLst>
            <pc:docMk/>
            <pc:sldMk cId="2165190287" sldId="377"/>
            <ac:spMk id="7" creationId="{8CE9F276-7B27-4BE6-B45A-3FA0BDD39673}"/>
          </ac:spMkLst>
        </pc:spChg>
      </pc:sldChg>
      <pc:sldChg chg="modSp">
        <pc:chgData name="Oscar Giovanni Fonseca Neira" userId="S::fonseca.oscar@javeriana.edu.co::a4c637aa-9b5b-41a0-a94c-eee62eef30c7" providerId="AD" clId="Web-{01C560B2-BABF-DEE6-E74D-52DB3BC4F32E}" dt="2021-02-01T15:46:45.801" v="369" actId="20577"/>
        <pc:sldMkLst>
          <pc:docMk/>
          <pc:sldMk cId="186887430" sldId="379"/>
        </pc:sldMkLst>
        <pc:spChg chg="mod">
          <ac:chgData name="Oscar Giovanni Fonseca Neira" userId="S::fonseca.oscar@javeriana.edu.co::a4c637aa-9b5b-41a0-a94c-eee62eef30c7" providerId="AD" clId="Web-{01C560B2-BABF-DEE6-E74D-52DB3BC4F32E}" dt="2021-02-01T15:46:45.801" v="369" actId="20577"/>
          <ac:spMkLst>
            <pc:docMk/>
            <pc:sldMk cId="186887430" sldId="379"/>
            <ac:spMk id="7" creationId="{8CE9F276-7B27-4BE6-B45A-3FA0BDD39673}"/>
          </ac:spMkLst>
        </pc:spChg>
      </pc:sldChg>
    </pc:docChg>
  </pc:docChgLst>
  <pc:docChgLst>
    <pc:chgData name="Angela Catalina Llaña Arciniegas" userId="S::ll.angela@javeriana.edu.co::cdc95936-1c96-4cee-91b8-f728ca233306" providerId="AD" clId="Web-{3196456D-B421-DEB4-7421-D5E40333654D}"/>
    <pc:docChg chg="modSld">
      <pc:chgData name="Angela Catalina Llaña Arciniegas" userId="S::ll.angela@javeriana.edu.co::cdc95936-1c96-4cee-91b8-f728ca233306" providerId="AD" clId="Web-{3196456D-B421-DEB4-7421-D5E40333654D}" dt="2021-01-31T22:54:17.771" v="7" actId="20577"/>
      <pc:docMkLst>
        <pc:docMk/>
      </pc:docMkLst>
      <pc:sldChg chg="modSp">
        <pc:chgData name="Angela Catalina Llaña Arciniegas" userId="S::ll.angela@javeriana.edu.co::cdc95936-1c96-4cee-91b8-f728ca233306" providerId="AD" clId="Web-{3196456D-B421-DEB4-7421-D5E40333654D}" dt="2021-01-31T22:54:17.771" v="7" actId="20577"/>
        <pc:sldMkLst>
          <pc:docMk/>
          <pc:sldMk cId="186887430" sldId="379"/>
        </pc:sldMkLst>
        <pc:spChg chg="mod">
          <ac:chgData name="Angela Catalina Llaña Arciniegas" userId="S::ll.angela@javeriana.edu.co::cdc95936-1c96-4cee-91b8-f728ca233306" providerId="AD" clId="Web-{3196456D-B421-DEB4-7421-D5E40333654D}" dt="2021-01-31T22:54:17.771" v="7" actId="20577"/>
          <ac:spMkLst>
            <pc:docMk/>
            <pc:sldMk cId="186887430" sldId="379"/>
            <ac:spMk id="7" creationId="{8CE9F276-7B27-4BE6-B45A-3FA0BDD3967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E539C-DDF3-AC46-8B9D-2E762AE448C0}" type="datetimeFigureOut">
              <a:rPr lang="es-ES_tradnl" smtClean="0"/>
              <a:t>01/02/2021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C0A5-FBF0-BA4F-A7ED-D301001CE6F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954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gestión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academica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administativa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logros y actividades a destacar.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1975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01/02/2021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570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01/02/2021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922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01/02/2021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264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01/02/2021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397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01/02/2021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126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01/02/2021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448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01/02/2021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766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01/02/2021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3107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01/02/2021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0062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01/02/2021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39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01/02/2021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4764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280E0-7F35-E648-A499-767250BB567F}" type="datetimeFigureOut">
              <a:rPr lang="es-ES_tradnl" smtClean="0"/>
              <a:t>01/02/2021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56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legaltechies.es/2017/09/20/que-es-y-para-que-sirve-en-verdad-ross-intelligence/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bigdatamagazine.es/asi-funciona-ross-el-primer-robot-abogado-del-mungo" TargetMode="External"/><Relationship Id="rId4" Type="http://schemas.openxmlformats.org/officeDocument/2006/relationships/hyperlink" Target="https://lpderecho.pe/ross-primer-abogado-robot-litiga-usando-inteligencia-artificial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hipertextual.com/2019/02/gmail-spam-inteligencia-artificial" TargetMode="External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s://www.ey.com/es_co/better-begins-with-you/how-an-ai-application-can-help-auditors-detect-fraud" TargetMode="External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s://mundoenlinea.cl/2020/07/03/ge-healthcare-lanza-nuevo-sistema-de-inteligencia-artificial-para-detectar-anomalias-en-radiografias-toracicas/" TargetMode="External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ítulo 2"/>
          <p:cNvSpPr>
            <a:spLocks noGrp="1"/>
          </p:cNvSpPr>
          <p:nvPr>
            <p:ph type="subTitle" idx="1"/>
          </p:nvPr>
        </p:nvSpPr>
        <p:spPr>
          <a:xfrm>
            <a:off x="3384468" y="2812021"/>
            <a:ext cx="8456166" cy="1581096"/>
          </a:xfrm>
        </p:spPr>
        <p:txBody>
          <a:bodyPr>
            <a:noAutofit/>
          </a:bodyPr>
          <a:lstStyle/>
          <a:p>
            <a:r>
              <a:rPr lang="es-ES_tradnl" sz="5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Inteligencia Artificial</a:t>
            </a:r>
          </a:p>
          <a:p>
            <a:r>
              <a:rPr lang="es-ES_tradnl" sz="36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Introducción – Taller 1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3723788" y="5639886"/>
            <a:ext cx="8456166" cy="10027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Ing. Andrea Rueda, PhD</a:t>
            </a:r>
            <a:b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Ing. Enrique González, PhD</a:t>
            </a:r>
          </a:p>
          <a:p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Departamento de Ingeniería de Sistemas</a:t>
            </a:r>
          </a:p>
        </p:txBody>
      </p:sp>
      <p:pic>
        <p:nvPicPr>
          <p:cNvPr id="7" name="Imagen 6" descr="Logo Pontificia Universidad Javeriana">
            <a:extLst>
              <a:ext uri="{FF2B5EF4-FFF2-40B4-BE49-F238E27FC236}">
                <a16:creationId xmlns:a16="http://schemas.microsoft.com/office/drawing/2014/main" id="{C8AB1766-B719-AB4F-88E0-4F743A546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273" y="23139"/>
            <a:ext cx="4473835" cy="188372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7D327A2A-52D9-4ACA-A3D2-B0B4D73AFC7F}"/>
              </a:ext>
            </a:extLst>
          </p:cNvPr>
          <p:cNvSpPr txBox="1">
            <a:spLocks/>
          </p:cNvSpPr>
          <p:nvPr/>
        </p:nvSpPr>
        <p:spPr>
          <a:xfrm>
            <a:off x="346932" y="215376"/>
            <a:ext cx="6753712" cy="10027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Grupo 3</a:t>
            </a:r>
          </a:p>
          <a:p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Oscar Fonseca, Angela </a:t>
            </a:r>
            <a:r>
              <a:rPr lang="es-ES_tradnl" b="1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Llaña</a:t>
            </a:r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s-ES_tradnl" b="1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Ivan</a:t>
            </a:r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b="1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Ramirez</a:t>
            </a:r>
            <a:endParaRPr lang="es-ES_tradnl" b="1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43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1-2 – Aplicaciones IA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CE9F276-7B27-4BE6-B45A-3FA0BDD39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" y="1440156"/>
            <a:ext cx="8707295" cy="5282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Ejemplo Seleccionado - </a:t>
            </a:r>
            <a:r>
              <a:rPr lang="es-MX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hace uso de la IA para combatir los mensajes con SPAM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Enfoque Cognitivo – Imitar Procesos de Pensamiento</a:t>
            </a: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CD4F92A-132B-496F-A22C-A4D85221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223" y="2464946"/>
            <a:ext cx="2321872" cy="174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872CDFA-BE97-4DD7-B6CB-E0B8B61D0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80" y="2760462"/>
            <a:ext cx="4605680" cy="36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31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1-3 – Agentes Racionales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10544300" cy="542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 grupo trabaja sobre el mismo ejemplo seleccionado anteriormente.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kumimoji="0" lang="es-CO" altLang="es-CO" sz="1800" b="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– Analizar el caso de aplicación del ejemplo en el marco de las características de un agente racional.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CO" altLang="es-CO" b="0" dirty="0">
                <a:solidFill>
                  <a:schemeClr val="accent1">
                    <a:lumMod val="50000"/>
                  </a:schemeClr>
                </a:solidFill>
              </a:rPr>
              <a:t>- se debe ilustrar cada característica identificando aspectos particulares de cada ejemplo.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CO" altLang="es-CO" b="0" dirty="0">
                <a:solidFill>
                  <a:schemeClr val="accent1">
                    <a:lumMod val="50000"/>
                  </a:schemeClr>
                </a:solidFill>
              </a:rPr>
              <a:t>- no se trata de repetir las definiciones generales dadas en clase.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822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1-3 – Agentes Racionales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CE9F276-7B27-4BE6-B45A-3FA0BDD39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" y="1440156"/>
            <a:ext cx="8707295" cy="5282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40" tIns="45720" rIns="91440" bIns="45720" anchor="t"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/>
              </a:rPr>
              <a:t>Caso de Estudio -  </a:t>
            </a:r>
            <a:r>
              <a:rPr lang="es-MX" sz="2000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/>
              </a:rPr>
              <a:t>Google hace uso de la IA para combatir los mensajes con SPAM</a:t>
            </a:r>
            <a:endParaRPr lang="es-CO" sz="2000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/>
              </a:rPr>
              <a:t>Proactivo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s-CO" sz="1800" b="0" dirty="0">
                <a:solidFill>
                  <a:srgbClr val="203864"/>
                </a:solidFill>
                <a:latin typeface="Arial Narrow"/>
              </a:rPr>
              <a:t>El spam en la bandeja es un problema y en Gmail constantemente buscan nuevas fórmulas para disminuir el número de mensajes basura, y la inteligencia artificial ha sido su mejor aliada para lograr ese propósito, ya que ella aprende automáticamente y es capaz de tomar la decisión ante un correo en la bandeja de entrada y actuar eliminándolo, esta IA es un agente racional.</a:t>
            </a:r>
            <a:endParaRPr lang="es-CO" altLang="es-CO" sz="1800" b="0">
              <a:solidFill>
                <a:srgbClr val="203864"/>
              </a:solidFill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/>
              </a:rPr>
              <a:t>Situado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1800" b="0" dirty="0">
                <a:solidFill>
                  <a:srgbClr val="203864"/>
                </a:solidFill>
                <a:latin typeface="Arial Narrow"/>
              </a:rPr>
              <a:t>Mediante el uso de </a:t>
            </a:r>
            <a:r>
              <a:rPr kumimoji="0" lang="es-CO" altLang="es-CO" sz="1800" b="0" dirty="0" err="1">
                <a:solidFill>
                  <a:srgbClr val="203864"/>
                </a:solidFill>
                <a:latin typeface="Arial Narrow"/>
              </a:rPr>
              <a:t>TensorFlow</a:t>
            </a:r>
            <a:r>
              <a:rPr kumimoji="0" lang="es-CO" altLang="es-CO" sz="1800" b="0" dirty="0">
                <a:solidFill>
                  <a:srgbClr val="203864"/>
                </a:solidFill>
                <a:latin typeface="Arial Narrow"/>
              </a:rPr>
              <a:t>, Google es capaz de adaptarse individualmente a cada uno de sus usuarios, identificando posibles patrones y preferencias de cada uno de ellos. Por otra parte, Google también tiene la capacidad de aprender y adaptarse a nuevas técnicas utilizadas por los </a:t>
            </a:r>
            <a:r>
              <a:rPr kumimoji="0" lang="es-CO" altLang="es-CO" sz="1800" b="0">
                <a:solidFill>
                  <a:srgbClr val="203864"/>
                </a:solidFill>
                <a:latin typeface="Arial Narrow"/>
              </a:rPr>
              <a:t>spammers, que intentan pasar por desapercibidos.</a:t>
            </a:r>
            <a:endParaRPr lang="es-CO" altLang="es-CO" sz="1800" b="0">
              <a:solidFill>
                <a:srgbClr val="203864"/>
              </a:solidFill>
              <a:latin typeface="Arial Narrow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/>
              </a:rPr>
              <a:t>Autónomo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s" sz="1800" b="0" dirty="0">
                <a:solidFill>
                  <a:srgbClr val="203864"/>
                </a:solidFill>
                <a:latin typeface="Arial Narrow"/>
              </a:rPr>
              <a:t>La herramienta </a:t>
            </a:r>
            <a:r>
              <a:rPr lang="es" sz="1800" b="0" dirty="0" err="1">
                <a:solidFill>
                  <a:srgbClr val="203864"/>
                </a:solidFill>
                <a:latin typeface="Arial Narrow"/>
              </a:rPr>
              <a:t>TensorFlow</a:t>
            </a:r>
            <a:r>
              <a:rPr lang="es" sz="1800" b="0" dirty="0">
                <a:solidFill>
                  <a:srgbClr val="203864"/>
                </a:solidFill>
                <a:latin typeface="Arial Narrow"/>
              </a:rPr>
              <a:t>, al ser un sistema de machine </a:t>
            </a:r>
            <a:r>
              <a:rPr lang="es" sz="1800" b="0" dirty="0" err="1">
                <a:solidFill>
                  <a:srgbClr val="203864"/>
                </a:solidFill>
                <a:latin typeface="Arial Narrow"/>
              </a:rPr>
              <a:t>learning</a:t>
            </a:r>
            <a:r>
              <a:rPr lang="es" sz="1800" b="0" dirty="0">
                <a:solidFill>
                  <a:srgbClr val="203864"/>
                </a:solidFill>
                <a:latin typeface="Arial Narrow"/>
              </a:rPr>
              <a:t>, logra identificar y borrar mensajes de tipo spam que antes eran más difíciles de reconocer, todo esto sin intervención externa. De la misma forma, puede aprender a identificar y a adaptarse a los patrones de comportamiento de cada usuario para así no borrar mensajes que en realidad eran importantes mediante su estado interno de comportamiento.</a:t>
            </a:r>
            <a:endParaRPr lang="es-CO" altLang="es-CO" sz="1800" b="0">
              <a:solidFill>
                <a:srgbClr val="203864"/>
              </a:solidFill>
              <a:latin typeface="Arial Narrow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CD4F92A-132B-496F-A22C-A4D85221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64" y="1592372"/>
            <a:ext cx="2321872" cy="174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agen 3" descr="IMG_8529.jpg">
            <a:extLst>
              <a:ext uri="{FF2B5EF4-FFF2-40B4-BE49-F238E27FC236}">
                <a16:creationId xmlns:a16="http://schemas.microsoft.com/office/drawing/2014/main" id="{C7A36DEF-45F5-4C23-9A54-901953C093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6" t="17396" r="5209" b="4496"/>
          <a:stretch/>
        </p:blipFill>
        <p:spPr>
          <a:xfrm rot="5400000">
            <a:off x="9847414" y="3790778"/>
            <a:ext cx="1528913" cy="98831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CD69532-7B11-4478-A8A2-92E8FFBCF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703" y="5191878"/>
            <a:ext cx="2851880" cy="1531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887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1-1 – Hitos 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10544300" cy="542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 grupo trabaja sobre uno de los siguientes hitos de la IA.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1738 - </a:t>
            </a:r>
            <a:r>
              <a:rPr kumimoji="0" lang="es-CO" altLang="es-CO" sz="1800" b="0" dirty="0">
                <a:solidFill>
                  <a:schemeClr val="accent2">
                    <a:lumMod val="75000"/>
                  </a:schemeClr>
                </a:solidFill>
              </a:rPr>
              <a:t>Pato Autómata 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simula la digestión </a:t>
            </a:r>
            <a:r>
              <a:rPr lang="es-ES" sz="1800" dirty="0">
                <a:solidFill>
                  <a:srgbClr val="376092"/>
                </a:solidFill>
              </a:rPr>
              <a:t>→ 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Vaucanson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1942 - </a:t>
            </a:r>
            <a:r>
              <a:rPr kumimoji="0" lang="es-CO" altLang="es-CO" sz="1800" b="0" dirty="0">
                <a:solidFill>
                  <a:schemeClr val="accent2">
                    <a:lumMod val="75000"/>
                  </a:schemeClr>
                </a:solidFill>
              </a:rPr>
              <a:t>Leyes de la Robótica 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en relato “El Círculo Vicioso” </a:t>
            </a:r>
            <a:r>
              <a:rPr lang="es-ES" sz="1800" dirty="0">
                <a:solidFill>
                  <a:srgbClr val="376092"/>
                </a:solidFill>
              </a:rPr>
              <a:t>→ 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Isaac Asimov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1959 - </a:t>
            </a:r>
            <a:r>
              <a:rPr kumimoji="0" lang="es-CO" altLang="es-CO" sz="1800" b="0" dirty="0">
                <a:solidFill>
                  <a:schemeClr val="accent2">
                    <a:lumMod val="75000"/>
                  </a:schemeClr>
                </a:solidFill>
              </a:rPr>
              <a:t>Juego Damas con Aprendizaje </a:t>
            </a:r>
            <a:r>
              <a:rPr lang="es-ES" sz="1800" dirty="0">
                <a:solidFill>
                  <a:srgbClr val="376092"/>
                </a:solidFill>
              </a:rPr>
              <a:t>→ 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Arthur Lee Samuel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1985 - Perceptrón Multicapa con </a:t>
            </a:r>
            <a:r>
              <a:rPr kumimoji="0" lang="es-CO" altLang="es-CO" sz="1800" b="0" dirty="0" err="1">
                <a:solidFill>
                  <a:schemeClr val="accent2">
                    <a:lumMod val="75000"/>
                  </a:schemeClr>
                </a:solidFill>
              </a:rPr>
              <a:t>Retropropagación</a:t>
            </a:r>
            <a:r>
              <a:rPr kumimoji="0" lang="es-CO" altLang="es-CO" sz="1800" b="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" sz="1800" dirty="0">
                <a:solidFill>
                  <a:srgbClr val="376092"/>
                </a:solidFill>
              </a:rPr>
              <a:t>→ </a:t>
            </a:r>
            <a:r>
              <a:rPr kumimoji="0" lang="es-CO" altLang="es-CO" sz="1800" b="0" dirty="0" err="1">
                <a:solidFill>
                  <a:schemeClr val="accent1">
                    <a:lumMod val="50000"/>
                  </a:schemeClr>
                </a:solidFill>
              </a:rPr>
              <a:t>Rumelhart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 &amp; Hinton &amp; Williams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1999 - </a:t>
            </a:r>
            <a:r>
              <a:rPr kumimoji="0" lang="es-CO" altLang="es-CO" sz="1800" b="0" dirty="0">
                <a:solidFill>
                  <a:schemeClr val="accent2">
                    <a:lumMod val="75000"/>
                  </a:schemeClr>
                </a:solidFill>
              </a:rPr>
              <a:t>AIBO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 Robot Mascota </a:t>
            </a:r>
            <a:r>
              <a:rPr lang="es-ES" sz="1800" dirty="0">
                <a:solidFill>
                  <a:srgbClr val="376092"/>
                </a:solidFill>
              </a:rPr>
              <a:t>→ 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Sony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2006 - Pre-Entrenamiento </a:t>
            </a:r>
            <a:r>
              <a:rPr kumimoji="0" lang="es-CO" altLang="es-CO" sz="1800" b="0" dirty="0">
                <a:solidFill>
                  <a:schemeClr val="accent2">
                    <a:lumMod val="75000"/>
                  </a:schemeClr>
                </a:solidFill>
              </a:rPr>
              <a:t>Deep </a:t>
            </a:r>
            <a:r>
              <a:rPr kumimoji="0" lang="es-CO" altLang="es-CO" sz="1800" b="0" dirty="0" err="1">
                <a:solidFill>
                  <a:schemeClr val="accent2">
                    <a:lumMod val="75000"/>
                  </a:schemeClr>
                </a:solidFill>
              </a:rPr>
              <a:t>Learning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800" dirty="0">
                <a:solidFill>
                  <a:srgbClr val="376092"/>
                </a:solidFill>
              </a:rPr>
              <a:t>→ 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Hinton and </a:t>
            </a:r>
            <a:r>
              <a:rPr kumimoji="0" lang="es-CO" altLang="es-CO" sz="1800" b="0" dirty="0" err="1">
                <a:solidFill>
                  <a:schemeClr val="accent1">
                    <a:lumMod val="50000"/>
                  </a:schemeClr>
                </a:solidFill>
              </a:rPr>
              <a:t>Salakhutdinov</a:t>
            </a:r>
            <a:endParaRPr kumimoji="0" lang="es-CO" altLang="es-CO" sz="18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2012 - </a:t>
            </a:r>
            <a:r>
              <a:rPr kumimoji="0" lang="es-CO" altLang="es-CO" sz="1800" b="0" dirty="0">
                <a:solidFill>
                  <a:schemeClr val="accent2">
                    <a:lumMod val="75000"/>
                  </a:schemeClr>
                </a:solidFill>
              </a:rPr>
              <a:t>ROSS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 Abogado basado en IA </a:t>
            </a:r>
            <a:r>
              <a:rPr lang="es-ES" sz="1800" dirty="0">
                <a:solidFill>
                  <a:srgbClr val="376092"/>
                </a:solidFill>
              </a:rPr>
              <a:t>→ 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IBM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2016 - </a:t>
            </a:r>
            <a:r>
              <a:rPr kumimoji="0" lang="es-CO" altLang="es-CO" sz="1800" b="0" dirty="0">
                <a:solidFill>
                  <a:schemeClr val="accent2">
                    <a:lumMod val="75000"/>
                  </a:schemeClr>
                </a:solidFill>
              </a:rPr>
              <a:t>Robot </a:t>
            </a:r>
            <a:r>
              <a:rPr kumimoji="0" lang="es-CO" altLang="es-CO" sz="1800" b="0" dirty="0" err="1">
                <a:solidFill>
                  <a:schemeClr val="accent2">
                    <a:lumMod val="75000"/>
                  </a:schemeClr>
                </a:solidFill>
              </a:rPr>
              <a:t>Pepper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 Interacción con Humanos </a:t>
            </a:r>
            <a:r>
              <a:rPr lang="es-ES" sz="1800" dirty="0">
                <a:solidFill>
                  <a:srgbClr val="376092"/>
                </a:solidFill>
              </a:rPr>
              <a:t>→ 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 ‎</a:t>
            </a:r>
            <a:r>
              <a:rPr kumimoji="0" lang="es-CO" altLang="es-CO" sz="1800" b="0" dirty="0" err="1">
                <a:solidFill>
                  <a:schemeClr val="accent1">
                    <a:lumMod val="50000"/>
                  </a:schemeClr>
                </a:solidFill>
              </a:rPr>
              <a:t>Aldebaran</a:t>
            </a:r>
            <a:r>
              <a:rPr kumimoji="0" lang="es-CO" altLang="es-CO" sz="1800" b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kumimoji="0" lang="es-CO" altLang="es-CO" sz="1800" b="0" dirty="0" err="1">
                <a:solidFill>
                  <a:schemeClr val="accent1">
                    <a:lumMod val="50000"/>
                  </a:schemeClr>
                </a:solidFill>
              </a:rPr>
              <a:t>Robotics</a:t>
            </a:r>
            <a:endParaRPr kumimoji="0" lang="es-CO" altLang="es-CO" sz="1800" b="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– Investigar y describir qué es y por qué fue innovador en su momento.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CO" altLang="es-CO" b="0" dirty="0">
                <a:solidFill>
                  <a:schemeClr val="accent1">
                    <a:lumMod val="50000"/>
                  </a:schemeClr>
                </a:solidFill>
              </a:rPr>
              <a:t>- se debe incluir al menos una imagen significativa relacionada con el hito.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CO" altLang="es-CO" b="0" dirty="0">
                <a:solidFill>
                  <a:schemeClr val="accent1">
                    <a:lumMod val="50000"/>
                  </a:schemeClr>
                </a:solidFill>
              </a:rPr>
              <a:t>- se deben incluir enlaces significativos relacionados con el hito.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– Analizar la prospectiva hacia el futuro que genera el hito.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CO" altLang="es-CO" b="0" dirty="0">
                <a:solidFill>
                  <a:schemeClr val="accent1">
                    <a:lumMod val="50000"/>
                  </a:schemeClr>
                </a:solidFill>
              </a:rPr>
              <a:t>- se debe incluir en forma explícita un ejemplo de aplicación futura.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97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1-1 – Hitos 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6212" y="1440156"/>
            <a:ext cx="8707295" cy="5282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Hito ROSS - Abogado basado en IA (2012)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es y por qué fue innovador?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MX" altLang="es-CO" sz="2000" b="0" dirty="0">
                <a:solidFill>
                  <a:schemeClr val="accent1">
                    <a:lumMod val="50000"/>
                  </a:schemeClr>
                </a:solidFill>
              </a:rPr>
              <a:t>Es una herramienta software de investigación legal, capaz de escuchar el lenguaje humano, buscar documentación y formular respuestas más rápido que un humano. ROSS aprende a partir de la interacción que tenga con humanos, entre más consultas más aprende. Puede tener en cuenta la ideología del juez, las partes del juicio y los tribunales.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MX" altLang="es-CO" sz="2000" b="0" dirty="0">
                <a:solidFill>
                  <a:schemeClr val="accent1">
                    <a:lumMod val="50000"/>
                  </a:schemeClr>
                </a:solidFill>
              </a:rPr>
              <a:t>Es innovador al ser la primera herramienta de tipo buscador que usa la tecnología Watson, capas de escuchar y entender el lenguaje humano, rastrear más de 10 mil páginas por segundo y formular una respuesta mucho más rápido que cualquier abogado humano.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2ADC800-4AD1-4393-A392-FEB41513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63" y="1592372"/>
            <a:ext cx="3132279" cy="235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3" descr="IMG_8529.jpg">
            <a:extLst>
              <a:ext uri="{FF2B5EF4-FFF2-40B4-BE49-F238E27FC236}">
                <a16:creationId xmlns:a16="http://schemas.microsoft.com/office/drawing/2014/main" id="{EF5D8EFD-E412-47B7-8CE2-7FF0281DBA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6" t="17396" r="5209" b="4496"/>
          <a:stretch/>
        </p:blipFill>
        <p:spPr>
          <a:xfrm rot="5400000">
            <a:off x="9385618" y="4587550"/>
            <a:ext cx="2292512" cy="1481921"/>
          </a:xfrm>
          <a:prstGeom prst="rect">
            <a:avLst/>
          </a:prstGeom>
        </p:spPr>
      </p:pic>
      <p:pic>
        <p:nvPicPr>
          <p:cNvPr id="1026" name="Picture 2" descr="Qué es y para qué sirve en verdad ROSS Intelligence | Legaltechies">
            <a:extLst>
              <a:ext uri="{FF2B5EF4-FFF2-40B4-BE49-F238E27FC236}">
                <a16:creationId xmlns:a16="http://schemas.microsoft.com/office/drawing/2014/main" id="{0C1E9496-1452-574D-9039-9BBB54815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427" y="4740330"/>
            <a:ext cx="5348357" cy="180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904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1-1 – Hitos 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6212" y="1440156"/>
            <a:ext cx="8707295" cy="5282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Hito ROSS - Abogado basado en IA (2012)</a:t>
            </a: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¿Cuál es la prospectiva hacia el futuro?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En un futuro, el robot ROSS puede ser utilizado principalmente en las universidades para fines educativos. Su gran capacidad para almacenar y proveer información sobre las leyes y sistemas judiciales puede servir como un apoyo y fuente de información hábil para los futuros estudiantes de derecho, facilitando su capacidad de aprendizaje.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Enlaces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https://legaltechies.es/2017/09/20/que-es-y-para-que-sirve-en-verdad-ross-intelligence/</a:t>
            </a: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  <a:hlinkClick r:id="rId4"/>
              </a:rPr>
              <a:t>https://lpderecho.pe/ross-primer-abogado-robot-litiga-usando-inteligencia-artificial/</a:t>
            </a: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  <a:hlinkClick r:id="rId5"/>
              </a:rPr>
              <a:t>https://bigdatamagazine.es/asi-funciona-ross-el-primer-robot-abogado-del-mungo</a:t>
            </a: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2ADC800-4AD1-4393-A392-FEB41513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63" y="1592372"/>
            <a:ext cx="3132279" cy="235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3" descr="IMG_8529.jpg">
            <a:extLst>
              <a:ext uri="{FF2B5EF4-FFF2-40B4-BE49-F238E27FC236}">
                <a16:creationId xmlns:a16="http://schemas.microsoft.com/office/drawing/2014/main" id="{EF5D8EFD-E412-47B7-8CE2-7FF0281DBA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6" t="17396" r="5209" b="4496"/>
          <a:stretch/>
        </p:blipFill>
        <p:spPr>
          <a:xfrm rot="5400000">
            <a:off x="9385618" y="4587550"/>
            <a:ext cx="2292512" cy="148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07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1-2 – Aplicaciones 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10544300" cy="542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 grupo trabaja sobre un tipo diferente de aplicación de las identificadas en clase.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kumimoji="0" lang="es-CO" altLang="es-CO" sz="1800" b="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– Seleccionar un tipo de aplicación y busque 3 ejemplos de casos ya demostrados que ilustren cómo la IA ayuda a la sociedad.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CO" altLang="es-CO" b="0" dirty="0">
                <a:solidFill>
                  <a:schemeClr val="accent1">
                    <a:lumMod val="50000"/>
                  </a:schemeClr>
                </a:solidFill>
              </a:rPr>
              <a:t>- se debe hacer una descripción corta de cada ejemplo.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CO" altLang="es-CO" b="0" dirty="0">
                <a:solidFill>
                  <a:schemeClr val="accent1">
                    <a:lumMod val="50000"/>
                  </a:schemeClr>
                </a:solidFill>
              </a:rPr>
              <a:t>- se debe incluir una imagen significativa relacionada con cada ejemplo.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CO" altLang="es-CO" b="0" dirty="0">
                <a:solidFill>
                  <a:schemeClr val="accent1">
                    <a:lumMod val="50000"/>
                  </a:schemeClr>
                </a:solidFill>
              </a:rPr>
              <a:t>- se debe incluir al menos un enlace significativo relacionado con cada ejemplo.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– Seleccionar uno de los ejemplos y analizarlo en el marco de los 4 enfoques de la Inteligencia Artificial.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CO" altLang="es-CO" b="0" dirty="0">
                <a:solidFill>
                  <a:schemeClr val="accent1">
                    <a:lumMod val="50000"/>
                  </a:schemeClr>
                </a:solidFill>
              </a:rPr>
              <a:t>- se debe argumentar en forma rigurosa por qué el ejemplo se asocia al enfoque seleccionado.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kumimoji="0" lang="es-CO" altLang="es-CO" b="0" dirty="0">
                <a:solidFill>
                  <a:schemeClr val="accent1">
                    <a:lumMod val="50000"/>
                  </a:schemeClr>
                </a:solidFill>
              </a:rPr>
              <a:t>- se debe incluir otra imagen diferente ilustrativa del ejemplo analizado.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284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1-2 – Aplicaciones IA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CE9F276-7B27-4BE6-B45A-3FA0BDD39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" y="1440156"/>
            <a:ext cx="8707295" cy="5282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 Aplicación - Detección de Anomalías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Ejemplo 1 – Google hace uso de la IA para combatir los mensajes con SPAM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Google utiliza un sistema de aprendizaje automático conocido como </a:t>
            </a:r>
            <a:r>
              <a:rPr kumimoji="0" lang="es-CO" altLang="es-CO" sz="2000" b="0" dirty="0" err="1">
                <a:solidFill>
                  <a:schemeClr val="accent1">
                    <a:lumMod val="50000"/>
                  </a:schemeClr>
                </a:solidFill>
              </a:rPr>
              <a:t>TensorFlow</a:t>
            </a: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, con el fin de prevenir el envío masivo de mensajes fraudulentos con SPAM por medio del correo electrónico de Gmail, mensajes que podrían afectar la seguridad de sus usuarios.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  <a:hlinkClick r:id="rId3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  <a:hlinkClick r:id="rId3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  <a:hlinkClick r:id="rId3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  <a:hlinkClick r:id="rId3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  <a:hlinkClick r:id="rId3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https://hipertextual.com/2019/02/gmail-spam-inteligencia-artificial</a:t>
            </a: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CD4F92A-132B-496F-A22C-A4D85221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64" y="1592372"/>
            <a:ext cx="2321872" cy="174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agen 3" descr="IMG_8529.jpg">
            <a:extLst>
              <a:ext uri="{FF2B5EF4-FFF2-40B4-BE49-F238E27FC236}">
                <a16:creationId xmlns:a16="http://schemas.microsoft.com/office/drawing/2014/main" id="{C7A36DEF-45F5-4C23-9A54-901953C093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6" t="17396" r="5209" b="4496"/>
          <a:stretch/>
        </p:blipFill>
        <p:spPr>
          <a:xfrm rot="5400000">
            <a:off x="9847414" y="3790778"/>
            <a:ext cx="1528913" cy="98831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CD69532-7B11-4478-A8A2-92E8FFBCF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703" y="5191878"/>
            <a:ext cx="2851880" cy="1531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B008610-FE3E-4DCB-A771-6EC187A8C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723" y="3594193"/>
            <a:ext cx="7415352" cy="230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60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1-2 – Aplicaciones IA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CE9F276-7B27-4BE6-B45A-3FA0BDD39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" y="1440156"/>
            <a:ext cx="8707295" cy="5282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 Aplicación - Detección de Anomalías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Ejemplo 2 – </a:t>
            </a:r>
            <a:r>
              <a:rPr lang="es-MX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Detección de anomalías en procesos de auditoría - EY </a:t>
            </a:r>
            <a:r>
              <a:rPr lang="es-MX" altLang="es-CO" sz="2000" b="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Helix</a:t>
            </a:r>
            <a:r>
              <a:rPr lang="es-MX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GL </a:t>
            </a:r>
            <a:r>
              <a:rPr lang="es-MX" altLang="es-CO" sz="2000" b="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Anomaly</a:t>
            </a:r>
            <a:r>
              <a:rPr lang="es-MX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Detector</a:t>
            </a: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MX" altLang="es-CO" sz="2000" b="0" dirty="0">
                <a:solidFill>
                  <a:schemeClr val="accent1">
                    <a:lumMod val="50000"/>
                  </a:schemeClr>
                </a:solidFill>
              </a:rPr>
              <a:t>Esta herramienta fue creada para ayudar a los auditores a detectar entradas de fraude contable, esto lo hace por medio del machine </a:t>
            </a:r>
            <a:r>
              <a:rPr kumimoji="0" lang="es-MX" altLang="es-CO" sz="2000" b="0" dirty="0" err="1">
                <a:solidFill>
                  <a:schemeClr val="accent1">
                    <a:lumMod val="50000"/>
                  </a:schemeClr>
                </a:solidFill>
              </a:rPr>
              <a:t>learning</a:t>
            </a:r>
            <a:r>
              <a:rPr kumimoji="0" lang="es-MX" altLang="es-CO" sz="2000" b="0" dirty="0">
                <a:solidFill>
                  <a:schemeClr val="accent1">
                    <a:lumMod val="50000"/>
                  </a:schemeClr>
                </a:solidFill>
              </a:rPr>
              <a:t> dentro de grandes bases de datos. La herramienta revisa todos los datos y detecta las anomalías, después crea mapas visuales de las entradas detectadas y el motivo de la detección.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MX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MX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MX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MX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MX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MX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n-US" altLang="es-CO" sz="2000" b="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https://www.ey.com/es_co/better-begins-with-you/how-an-ai-application-can-help-auditors-detect-fraud</a:t>
            </a:r>
            <a:endParaRPr kumimoji="0" lang="en-US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n-US" altLang="es-CO" sz="2000" b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CD4F92A-132B-496F-A22C-A4D85221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64" y="1592372"/>
            <a:ext cx="2321872" cy="174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agen 3" descr="IMG_8529.jpg">
            <a:extLst>
              <a:ext uri="{FF2B5EF4-FFF2-40B4-BE49-F238E27FC236}">
                <a16:creationId xmlns:a16="http://schemas.microsoft.com/office/drawing/2014/main" id="{C7A36DEF-45F5-4C23-9A54-901953C093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6" t="17396" r="5209" b="4496"/>
          <a:stretch/>
        </p:blipFill>
        <p:spPr>
          <a:xfrm rot="5400000">
            <a:off x="9847414" y="3790778"/>
            <a:ext cx="1528913" cy="98831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CD69532-7B11-4478-A8A2-92E8FFBCF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703" y="5191878"/>
            <a:ext cx="2851880" cy="1531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EY on Twitter: &quot;How do you teach an algorithm to think like an auditor? EY's  Helix GL Anomaly Detector team is a Global Better begins with you winner -  congratulations! They built">
            <a:extLst>
              <a:ext uri="{FF2B5EF4-FFF2-40B4-BE49-F238E27FC236}">
                <a16:creationId xmlns:a16="http://schemas.microsoft.com/office/drawing/2014/main" id="{53F8B1A5-CF07-442A-B804-795BAA5A9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3867150"/>
            <a:ext cx="3699934" cy="208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6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1-2 – Aplicaciones IA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CE9F276-7B27-4BE6-B45A-3FA0BDD39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" y="1440156"/>
            <a:ext cx="8707295" cy="5282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 Aplicación - Detección de Anomalías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Ejemplo 3 – Sistema </a:t>
            </a:r>
            <a:r>
              <a:rPr lang="es-CO" altLang="es-CO" sz="2000" b="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Thoracic</a:t>
            </a: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altLang="es-CO" sz="2000" b="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Care</a:t>
            </a: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GE </a:t>
            </a:r>
            <a:r>
              <a:rPr lang="es-CO" altLang="es-CO" sz="2000" b="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Healthcare</a:t>
            </a: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MX" altLang="es-CO" sz="2000" b="0" dirty="0">
                <a:solidFill>
                  <a:schemeClr val="accent1">
                    <a:lumMod val="50000"/>
                  </a:schemeClr>
                </a:solidFill>
              </a:rPr>
              <a:t>GE </a:t>
            </a:r>
            <a:r>
              <a:rPr kumimoji="0" lang="es-MX" altLang="es-CO" sz="2000" b="0" dirty="0" err="1">
                <a:solidFill>
                  <a:schemeClr val="accent1">
                    <a:lumMod val="50000"/>
                  </a:schemeClr>
                </a:solidFill>
              </a:rPr>
              <a:t>Healthcare</a:t>
            </a:r>
            <a:r>
              <a:rPr kumimoji="0" lang="es-MX" altLang="es-CO" sz="2000" b="0" dirty="0">
                <a:solidFill>
                  <a:schemeClr val="accent1">
                    <a:lumMod val="50000"/>
                  </a:schemeClr>
                </a:solidFill>
              </a:rPr>
              <a:t> presentó su Sistema </a:t>
            </a:r>
            <a:r>
              <a:rPr kumimoji="0" lang="es-MX" altLang="es-CO" sz="2000" b="0" dirty="0" err="1">
                <a:solidFill>
                  <a:schemeClr val="accent1">
                    <a:lumMod val="50000"/>
                  </a:schemeClr>
                </a:solidFill>
              </a:rPr>
              <a:t>Thoracic</a:t>
            </a:r>
            <a:r>
              <a:rPr kumimoji="0" lang="es-MX" altLang="es-CO" sz="2000" b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kumimoji="0" lang="es-MX" altLang="es-CO" sz="2000" b="0" dirty="0" err="1">
                <a:solidFill>
                  <a:schemeClr val="accent1">
                    <a:lumMod val="50000"/>
                  </a:schemeClr>
                </a:solidFill>
              </a:rPr>
              <a:t>Care</a:t>
            </a:r>
            <a:r>
              <a:rPr kumimoji="0" lang="es-MX" altLang="es-CO" sz="2000" b="0" dirty="0">
                <a:solidFill>
                  <a:schemeClr val="accent1">
                    <a:lumMod val="50000"/>
                  </a:schemeClr>
                </a:solidFill>
              </a:rPr>
              <a:t>, un programa de ocho algoritmos de inteligencia artificial de </a:t>
            </a:r>
            <a:r>
              <a:rPr kumimoji="0" lang="es-MX" altLang="es-CO" sz="2000" b="0" dirty="0" err="1">
                <a:solidFill>
                  <a:schemeClr val="accent1">
                    <a:lumMod val="50000"/>
                  </a:schemeClr>
                </a:solidFill>
              </a:rPr>
              <a:t>Lunit</a:t>
            </a:r>
            <a:r>
              <a:rPr kumimoji="0" lang="es-MX" altLang="es-CO" sz="2000" b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kumimoji="0" lang="es-MX" altLang="es-CO" sz="2000" b="0" dirty="0" err="1">
                <a:solidFill>
                  <a:schemeClr val="accent1">
                    <a:lumMod val="50000"/>
                  </a:schemeClr>
                </a:solidFill>
              </a:rPr>
              <a:t>Insight</a:t>
            </a:r>
            <a:r>
              <a:rPr kumimoji="0" lang="es-MX" altLang="es-CO" sz="2000" b="0" dirty="0">
                <a:solidFill>
                  <a:schemeClr val="accent1">
                    <a:lumMod val="50000"/>
                  </a:schemeClr>
                </a:solidFill>
              </a:rPr>
              <a:t> CXR diseñado para ayudar a disminuir la presión sobre el sistema de salud causada por COVID-19. El sistema de IA analiza rápidamente los resultados de las radiografías torácicas y señala las anomalías a los radiólogos, incluida la neumonía, que puede ser indicativa de COVID-19, así como la tuberculosis, nódulos pulmonares y otros resultados radiológicos.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MX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MX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n-US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n-US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n-US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n-US" altLang="es-CO" sz="2000" b="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https://mundoenlinea.cl/2020/07/03/ge-healthcare-lanza-nuevo-sistema-de-inteligencia-artificial-para-detectar-anomalias-en-radiografias-toracicas/</a:t>
            </a:r>
            <a:endParaRPr kumimoji="0" lang="en-US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n-US" altLang="es-CO" sz="2000" b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CD4F92A-132B-496F-A22C-A4D85221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64" y="1592372"/>
            <a:ext cx="2321872" cy="174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agen 3" descr="IMG_8529.jpg">
            <a:extLst>
              <a:ext uri="{FF2B5EF4-FFF2-40B4-BE49-F238E27FC236}">
                <a16:creationId xmlns:a16="http://schemas.microsoft.com/office/drawing/2014/main" id="{C7A36DEF-45F5-4C23-9A54-901953C093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6" t="17396" r="5209" b="4496"/>
          <a:stretch/>
        </p:blipFill>
        <p:spPr>
          <a:xfrm rot="5400000">
            <a:off x="9847414" y="3790778"/>
            <a:ext cx="1528913" cy="98831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CD69532-7B11-4478-A8A2-92E8FFBCF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703" y="5191878"/>
            <a:ext cx="2851880" cy="1531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https://mundoenlinea.cl/wp-content/uploads/2020/07/TB-Patient-51_deidentified.DCM-combined-report-678x381.jpg">
            <a:extLst>
              <a:ext uri="{FF2B5EF4-FFF2-40B4-BE49-F238E27FC236}">
                <a16:creationId xmlns:a16="http://schemas.microsoft.com/office/drawing/2014/main" id="{81FAC25C-1634-4244-B649-AB37BADF0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59" y="4192985"/>
            <a:ext cx="3048000" cy="171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899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Taller 1-2 – Aplicaciones IA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CE9F276-7B27-4BE6-B45A-3FA0BDD39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" y="1440156"/>
            <a:ext cx="8707295" cy="5282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Ejemplo Seleccionado - </a:t>
            </a:r>
            <a:r>
              <a:rPr lang="es-MX" altLang="es-CO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hace uso de la IA para combatir los mensajes con SPAM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2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Enfoque Cognitivo – Imitar Procesos de Pensamiento</a:t>
            </a: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En este ejemplo se infiere que la IA tenga la capacidad de aprender y tomar decisiones al momento de analizar los correos que reciben los usuarios en Gmail. 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Al igual que una persona común, mediante el análisis de los correos, la IA tiene la capacidad que identificar cuáles correos contienen información real y cuáles pueden tener información fraudulenta que normalmente consiste en botones o enlaces en los cuáles, al acceder, se pueda afectar la seguridad de la información de los usuarios.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CD4F92A-132B-496F-A22C-A4D85221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223" y="2464946"/>
            <a:ext cx="2321872" cy="174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51902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8340</TotalTime>
  <Words>1071</Words>
  <Application>Microsoft Office PowerPoint</Application>
  <PresentationFormat>Widescreen</PresentationFormat>
  <Paragraphs>104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wilperiodista86@gmail.com</dc:creator>
  <cp:lastModifiedBy>Oscar Giovanni Fonseca Neira</cp:lastModifiedBy>
  <cp:revision>398</cp:revision>
  <dcterms:created xsi:type="dcterms:W3CDTF">2017-03-01T15:55:36Z</dcterms:created>
  <dcterms:modified xsi:type="dcterms:W3CDTF">2021-02-01T15:46:53Z</dcterms:modified>
</cp:coreProperties>
</file>